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4"/>
  </p:sldMasterIdLst>
  <p:sldIdLst>
    <p:sldId id="256" r:id="rId5"/>
    <p:sldId id="258" r:id="rId6"/>
    <p:sldId id="260" r:id="rId7"/>
    <p:sldId id="259" r:id="rId8"/>
    <p:sldId id="261" r:id="rId9"/>
    <p:sldId id="262" r:id="rId10"/>
    <p:sldId id="263"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2D61A1-1B4F-43CB-8956-77F0DE4897E3}" v="52" dt="2021-09-27T11:34:09.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5" d="100"/>
          <a:sy n="85" d="100"/>
        </p:scale>
        <p:origin x="54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02A2836-9054-4097-97C4-D1402CED1323}" type="datetimeFigureOut">
              <a:rPr lang="en-GB" smtClean="0"/>
              <a:t>02/07/2025</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4218ADC-0D96-4710-BF0E-6AE857895055}" type="slidenum">
              <a:rPr lang="en-GB" smtClean="0"/>
              <a:t>‹#›</a:t>
            </a:fld>
            <a:endParaRPr lang="en-GB"/>
          </a:p>
        </p:txBody>
      </p:sp>
    </p:spTree>
    <p:extLst>
      <p:ext uri="{BB962C8B-B14F-4D97-AF65-F5344CB8AC3E}">
        <p14:creationId xmlns:p14="http://schemas.microsoft.com/office/powerpoint/2010/main" val="61323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A2836-9054-4097-97C4-D1402CED1323}"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218ADC-0D96-4710-BF0E-6AE857895055}" type="slidenum">
              <a:rPr lang="en-GB" smtClean="0"/>
              <a:t>‹#›</a:t>
            </a:fld>
            <a:endParaRPr lang="en-GB"/>
          </a:p>
        </p:txBody>
      </p:sp>
    </p:spTree>
    <p:extLst>
      <p:ext uri="{BB962C8B-B14F-4D97-AF65-F5344CB8AC3E}">
        <p14:creationId xmlns:p14="http://schemas.microsoft.com/office/powerpoint/2010/main" val="286689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A2836-9054-4097-97C4-D1402CED1323}"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218ADC-0D96-4710-BF0E-6AE857895055}" type="slidenum">
              <a:rPr lang="en-GB" smtClean="0"/>
              <a:t>‹#›</a:t>
            </a:fld>
            <a:endParaRPr lang="en-GB"/>
          </a:p>
        </p:txBody>
      </p:sp>
    </p:spTree>
    <p:extLst>
      <p:ext uri="{BB962C8B-B14F-4D97-AF65-F5344CB8AC3E}">
        <p14:creationId xmlns:p14="http://schemas.microsoft.com/office/powerpoint/2010/main" val="237824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A2836-9054-4097-97C4-D1402CED1323}"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218ADC-0D96-4710-BF0E-6AE857895055}" type="slidenum">
              <a:rPr lang="en-GB" smtClean="0"/>
              <a:t>‹#›</a:t>
            </a:fld>
            <a:endParaRPr lang="en-GB"/>
          </a:p>
        </p:txBody>
      </p:sp>
    </p:spTree>
    <p:extLst>
      <p:ext uri="{BB962C8B-B14F-4D97-AF65-F5344CB8AC3E}">
        <p14:creationId xmlns:p14="http://schemas.microsoft.com/office/powerpoint/2010/main" val="259609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2A2836-9054-4097-97C4-D1402CED1323}"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218ADC-0D96-4710-BF0E-6AE857895055}" type="slidenum">
              <a:rPr lang="en-GB" smtClean="0"/>
              <a:t>‹#›</a:t>
            </a:fld>
            <a:endParaRPr lang="en-GB"/>
          </a:p>
        </p:txBody>
      </p:sp>
    </p:spTree>
    <p:extLst>
      <p:ext uri="{BB962C8B-B14F-4D97-AF65-F5344CB8AC3E}">
        <p14:creationId xmlns:p14="http://schemas.microsoft.com/office/powerpoint/2010/main" val="383089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2A2836-9054-4097-97C4-D1402CED1323}" type="datetimeFigureOut">
              <a:rPr lang="en-GB" smtClean="0"/>
              <a:t>02/07/2025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218ADC-0D96-4710-BF0E-6AE857895055}" type="slidenum">
              <a:rPr lang="en-GB" smtClean="0"/>
              <a:t>‹#›</a:t>
            </a:fld>
            <a:endParaRPr lang="en-GB"/>
          </a:p>
        </p:txBody>
      </p:sp>
    </p:spTree>
    <p:extLst>
      <p:ext uri="{BB962C8B-B14F-4D97-AF65-F5344CB8AC3E}">
        <p14:creationId xmlns:p14="http://schemas.microsoft.com/office/powerpoint/2010/main" val="61847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2A2836-9054-4097-97C4-D1402CED1323}" type="datetimeFigureOut">
              <a:rPr lang="en-GB" smtClean="0"/>
              <a:t>02/07/2025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218ADC-0D96-4710-BF0E-6AE857895055}" type="slidenum">
              <a:rPr lang="en-GB" smtClean="0"/>
              <a:t>‹#›</a:t>
            </a:fld>
            <a:endParaRPr lang="en-GB"/>
          </a:p>
        </p:txBody>
      </p:sp>
    </p:spTree>
    <p:extLst>
      <p:ext uri="{BB962C8B-B14F-4D97-AF65-F5344CB8AC3E}">
        <p14:creationId xmlns:p14="http://schemas.microsoft.com/office/powerpoint/2010/main" val="401190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2A2836-9054-4097-97C4-D1402CED1323}" type="datetimeFigureOut">
              <a:rPr lang="en-GB" smtClean="0"/>
              <a:t>02/07/2025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218ADC-0D96-4710-BF0E-6AE857895055}" type="slidenum">
              <a:rPr lang="en-GB" smtClean="0"/>
              <a:t>‹#›</a:t>
            </a:fld>
            <a:endParaRPr lang="en-GB"/>
          </a:p>
        </p:txBody>
      </p:sp>
    </p:spTree>
    <p:extLst>
      <p:ext uri="{BB962C8B-B14F-4D97-AF65-F5344CB8AC3E}">
        <p14:creationId xmlns:p14="http://schemas.microsoft.com/office/powerpoint/2010/main" val="295979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A2836-9054-4097-97C4-D1402CED1323}" type="datetimeFigureOut">
              <a:rPr lang="en-GB" smtClean="0"/>
              <a:t>02/07/2025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218ADC-0D96-4710-BF0E-6AE857895055}" type="slidenum">
              <a:rPr lang="en-GB" smtClean="0"/>
              <a:t>‹#›</a:t>
            </a:fld>
            <a:endParaRPr lang="en-GB"/>
          </a:p>
        </p:txBody>
      </p:sp>
    </p:spTree>
    <p:extLst>
      <p:ext uri="{BB962C8B-B14F-4D97-AF65-F5344CB8AC3E}">
        <p14:creationId xmlns:p14="http://schemas.microsoft.com/office/powerpoint/2010/main" val="27060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502A2836-9054-4097-97C4-D1402CED1323}" type="datetimeFigureOut">
              <a:rPr lang="en-GB" smtClean="0"/>
              <a:t>02/07/2025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4218ADC-0D96-4710-BF0E-6AE857895055}" type="slidenum">
              <a:rPr lang="en-GB" smtClean="0"/>
              <a:t>‹#›</a:t>
            </a:fld>
            <a:endParaRPr lang="en-GB"/>
          </a:p>
        </p:txBody>
      </p:sp>
    </p:spTree>
    <p:extLst>
      <p:ext uri="{BB962C8B-B14F-4D97-AF65-F5344CB8AC3E}">
        <p14:creationId xmlns:p14="http://schemas.microsoft.com/office/powerpoint/2010/main" val="413911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02A2836-9054-4097-97C4-D1402CED1323}" type="datetimeFigureOut">
              <a:rPr lang="en-GB" smtClean="0"/>
              <a:t>02/07/2025</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4218ADC-0D96-4710-BF0E-6AE857895055}" type="slidenum">
              <a:rPr lang="en-GB" smtClean="0"/>
              <a:t>‹#›</a:t>
            </a:fld>
            <a:endParaRPr lang="en-GB"/>
          </a:p>
        </p:txBody>
      </p:sp>
    </p:spTree>
    <p:extLst>
      <p:ext uri="{BB962C8B-B14F-4D97-AF65-F5344CB8AC3E}">
        <p14:creationId xmlns:p14="http://schemas.microsoft.com/office/powerpoint/2010/main" val="10132722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02A2836-9054-4097-97C4-D1402CED1323}" type="datetimeFigureOut">
              <a:rPr lang="en-GB" smtClean="0"/>
              <a:t>02/07/2025</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4218ADC-0D96-4710-BF0E-6AE857895055}" type="slidenum">
              <a:rPr lang="en-GB" smtClean="0"/>
              <a:t>‹#›</a:t>
            </a:fld>
            <a:endParaRPr lang="en-GB"/>
          </a:p>
        </p:txBody>
      </p:sp>
    </p:spTree>
    <p:extLst>
      <p:ext uri="{BB962C8B-B14F-4D97-AF65-F5344CB8AC3E}">
        <p14:creationId xmlns:p14="http://schemas.microsoft.com/office/powerpoint/2010/main" val="144016917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4E6E-9A4D-4F8C-B217-C8585824E6A3}"/>
              </a:ext>
            </a:extLst>
          </p:cNvPr>
          <p:cNvSpPr>
            <a:spLocks noGrp="1"/>
          </p:cNvSpPr>
          <p:nvPr>
            <p:ph type="ctrTitle"/>
          </p:nvPr>
        </p:nvSpPr>
        <p:spPr/>
        <p:txBody>
          <a:bodyPr/>
          <a:lstStyle/>
          <a:p>
            <a:r>
              <a:rPr lang="en-GB" sz="4800" dirty="0"/>
              <a:t>Parents Guide to: </a:t>
            </a:r>
            <a:br>
              <a:rPr lang="en-GB" dirty="0"/>
            </a:br>
            <a:r>
              <a:rPr lang="en-GB" b="1" dirty="0"/>
              <a:t>Zones of Regulation</a:t>
            </a:r>
          </a:p>
        </p:txBody>
      </p:sp>
      <p:sp>
        <p:nvSpPr>
          <p:cNvPr id="3" name="Subtitle 2">
            <a:extLst>
              <a:ext uri="{FF2B5EF4-FFF2-40B4-BE49-F238E27FC236}">
                <a16:creationId xmlns:a16="http://schemas.microsoft.com/office/drawing/2014/main" id="{9E3D908F-DE93-4C21-B1B3-B7286228AD97}"/>
              </a:ext>
            </a:extLst>
          </p:cNvPr>
          <p:cNvSpPr>
            <a:spLocks noGrp="1"/>
          </p:cNvSpPr>
          <p:nvPr>
            <p:ph type="subTitle" idx="1"/>
          </p:nvPr>
        </p:nvSpPr>
        <p:spPr/>
        <p:txBody>
          <a:bodyPr>
            <a:normAutofit/>
          </a:bodyPr>
          <a:lstStyle/>
          <a:p>
            <a:r>
              <a:rPr lang="en-GB" sz="2400" b="1" dirty="0"/>
              <a:t>Millbrook  Primary School</a:t>
            </a:r>
          </a:p>
        </p:txBody>
      </p:sp>
      <p:sp>
        <p:nvSpPr>
          <p:cNvPr id="4" name="Rectangle 3">
            <a:extLst>
              <a:ext uri="{FF2B5EF4-FFF2-40B4-BE49-F238E27FC236}">
                <a16:creationId xmlns:a16="http://schemas.microsoft.com/office/drawing/2014/main" id="{21F1C8C9-1D6B-492B-B3A0-8F8307DBF2AD}"/>
              </a:ext>
            </a:extLst>
          </p:cNvPr>
          <p:cNvSpPr/>
          <p:nvPr/>
        </p:nvSpPr>
        <p:spPr>
          <a:xfrm>
            <a:off x="862802" y="5029836"/>
            <a:ext cx="10523002" cy="954107"/>
          </a:xfrm>
          <a:prstGeom prst="rect">
            <a:avLst/>
          </a:prstGeom>
        </p:spPr>
        <p:txBody>
          <a:bodyPr wrap="square">
            <a:spAutoFit/>
          </a:bodyPr>
          <a:lstStyle/>
          <a:p>
            <a:r>
              <a:rPr lang="en-GB" sz="2800" b="1" dirty="0">
                <a:latin typeface="+mj-lt"/>
              </a:rPr>
              <a:t>At MPS School, we use the Zones of Regulation as a way to teach and support our children to manage and regulate their emotions. </a:t>
            </a:r>
          </a:p>
        </p:txBody>
      </p:sp>
      <p:pic>
        <p:nvPicPr>
          <p:cNvPr id="5" name="Picture 4">
            <a:extLst>
              <a:ext uri="{FF2B5EF4-FFF2-40B4-BE49-F238E27FC236}">
                <a16:creationId xmlns:a16="http://schemas.microsoft.com/office/drawing/2014/main" id="{6EF2FD1C-B2AC-4D03-9FC3-C3843E03FF88}"/>
              </a:ext>
            </a:extLst>
          </p:cNvPr>
          <p:cNvPicPr>
            <a:picLocks noChangeAspect="1"/>
          </p:cNvPicPr>
          <p:nvPr/>
        </p:nvPicPr>
        <p:blipFill>
          <a:blip r:embed="rId2"/>
          <a:stretch>
            <a:fillRect/>
          </a:stretch>
        </p:blipFill>
        <p:spPr>
          <a:xfrm>
            <a:off x="5938580" y="431248"/>
            <a:ext cx="5437584" cy="1555598"/>
          </a:xfrm>
          <a:prstGeom prst="rect">
            <a:avLst/>
          </a:prstGeom>
        </p:spPr>
      </p:pic>
    </p:spTree>
    <p:extLst>
      <p:ext uri="{BB962C8B-B14F-4D97-AF65-F5344CB8AC3E}">
        <p14:creationId xmlns:p14="http://schemas.microsoft.com/office/powerpoint/2010/main" val="361041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39E0-0713-4637-B83C-34CFFA336475}"/>
              </a:ext>
            </a:extLst>
          </p:cNvPr>
          <p:cNvSpPr>
            <a:spLocks noGrp="1"/>
          </p:cNvSpPr>
          <p:nvPr>
            <p:ph type="title"/>
          </p:nvPr>
        </p:nvSpPr>
        <p:spPr>
          <a:xfrm>
            <a:off x="620086" y="155400"/>
            <a:ext cx="10515600" cy="2294185"/>
          </a:xfrm>
        </p:spPr>
        <p:txBody>
          <a:bodyPr>
            <a:normAutofit fontScale="90000"/>
          </a:bodyPr>
          <a:lstStyle/>
          <a:p>
            <a:pPr>
              <a:lnSpc>
                <a:spcPct val="150000"/>
              </a:lnSpc>
            </a:pPr>
            <a:r>
              <a:rPr lang="en-GB" b="1" dirty="0">
                <a:solidFill>
                  <a:srgbClr val="FF0000"/>
                </a:solidFill>
              </a:rPr>
              <a:t>What is it?</a:t>
            </a:r>
            <a:br>
              <a:rPr lang="en-GB" dirty="0"/>
            </a:br>
            <a:r>
              <a:rPr lang="en-GB" sz="2200" dirty="0">
                <a:solidFill>
                  <a:schemeClr val="tx1">
                    <a:lumMod val="85000"/>
                    <a:lumOff val="15000"/>
                  </a:schemeClr>
                </a:solidFill>
              </a:rPr>
              <a:t>The Zones of Regulation is an approach which supports children in </a:t>
            </a:r>
            <a:r>
              <a:rPr lang="en-GB" sz="2200" b="1" dirty="0">
                <a:solidFill>
                  <a:schemeClr val="tx1">
                    <a:lumMod val="85000"/>
                    <a:lumOff val="15000"/>
                  </a:schemeClr>
                </a:solidFill>
              </a:rPr>
              <a:t>managing their feelings. </a:t>
            </a:r>
            <a:br>
              <a:rPr lang="en-GB" sz="2200" dirty="0">
                <a:solidFill>
                  <a:schemeClr val="tx1">
                    <a:lumMod val="85000"/>
                    <a:lumOff val="15000"/>
                  </a:schemeClr>
                </a:solidFill>
              </a:rPr>
            </a:br>
            <a:r>
              <a:rPr lang="en-GB" sz="2200" dirty="0">
                <a:solidFill>
                  <a:schemeClr val="tx1">
                    <a:lumMod val="85000"/>
                    <a:lumOff val="15000"/>
                  </a:schemeClr>
                </a:solidFill>
              </a:rPr>
              <a:t>By categorising the different ways we can feel and states of alertness, children can be supported to </a:t>
            </a:r>
            <a:r>
              <a:rPr lang="en-GB" sz="2200" b="1" dirty="0">
                <a:solidFill>
                  <a:schemeClr val="tx1">
                    <a:lumMod val="85000"/>
                    <a:lumOff val="15000"/>
                  </a:schemeClr>
                </a:solidFill>
              </a:rPr>
              <a:t>identify</a:t>
            </a:r>
            <a:r>
              <a:rPr lang="en-GB" sz="2200" dirty="0">
                <a:solidFill>
                  <a:schemeClr val="tx1">
                    <a:lumMod val="85000"/>
                    <a:lumOff val="15000"/>
                  </a:schemeClr>
                </a:solidFill>
              </a:rPr>
              <a:t> their own feelings and understand how their </a:t>
            </a:r>
            <a:r>
              <a:rPr lang="en-GB" sz="2200" b="1" dirty="0">
                <a:solidFill>
                  <a:schemeClr val="tx1">
                    <a:lumMod val="85000"/>
                    <a:lumOff val="15000"/>
                  </a:schemeClr>
                </a:solidFill>
              </a:rPr>
              <a:t>feelings can then affect their behaviour</a:t>
            </a:r>
            <a:r>
              <a:rPr lang="en-GB" sz="2200" dirty="0">
                <a:solidFill>
                  <a:schemeClr val="tx1">
                    <a:lumMod val="85000"/>
                    <a:lumOff val="15000"/>
                  </a:schemeClr>
                </a:solidFill>
              </a:rPr>
              <a:t>. </a:t>
            </a:r>
            <a:endParaRPr lang="en-GB" dirty="0">
              <a:solidFill>
                <a:schemeClr val="tx1">
                  <a:lumMod val="85000"/>
                  <a:lumOff val="15000"/>
                </a:schemeClr>
              </a:solidFill>
            </a:endParaRPr>
          </a:p>
        </p:txBody>
      </p:sp>
      <p:pic>
        <p:nvPicPr>
          <p:cNvPr id="6" name="Picture 5">
            <a:extLst>
              <a:ext uri="{FF2B5EF4-FFF2-40B4-BE49-F238E27FC236}">
                <a16:creationId xmlns:a16="http://schemas.microsoft.com/office/drawing/2014/main" id="{3E62807F-7B0B-41F6-B6B9-63713F7AE759}"/>
              </a:ext>
            </a:extLst>
          </p:cNvPr>
          <p:cNvPicPr>
            <a:picLocks noChangeAspect="1"/>
          </p:cNvPicPr>
          <p:nvPr/>
        </p:nvPicPr>
        <p:blipFill>
          <a:blip r:embed="rId2"/>
          <a:stretch>
            <a:fillRect/>
          </a:stretch>
        </p:blipFill>
        <p:spPr>
          <a:xfrm>
            <a:off x="2513495" y="2686272"/>
            <a:ext cx="6209591" cy="4016327"/>
          </a:xfrm>
          <a:prstGeom prst="rect">
            <a:avLst/>
          </a:prstGeom>
        </p:spPr>
      </p:pic>
    </p:spTree>
    <p:extLst>
      <p:ext uri="{BB962C8B-B14F-4D97-AF65-F5344CB8AC3E}">
        <p14:creationId xmlns:p14="http://schemas.microsoft.com/office/powerpoint/2010/main" val="67164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39E0-0713-4637-B83C-34CFFA336475}"/>
              </a:ext>
            </a:extLst>
          </p:cNvPr>
          <p:cNvSpPr>
            <a:spLocks noGrp="1"/>
          </p:cNvSpPr>
          <p:nvPr>
            <p:ph type="title"/>
          </p:nvPr>
        </p:nvSpPr>
        <p:spPr>
          <a:xfrm>
            <a:off x="620086" y="155400"/>
            <a:ext cx="10515600" cy="1325563"/>
          </a:xfrm>
        </p:spPr>
        <p:txBody>
          <a:bodyPr/>
          <a:lstStyle/>
          <a:p>
            <a:r>
              <a:rPr lang="en-GB" b="1" dirty="0">
                <a:solidFill>
                  <a:srgbClr val="FF0000"/>
                </a:solidFill>
              </a:rPr>
              <a:t>Why do we use it?</a:t>
            </a:r>
          </a:p>
        </p:txBody>
      </p:sp>
      <p:sp>
        <p:nvSpPr>
          <p:cNvPr id="5" name="TextBox 4">
            <a:extLst>
              <a:ext uri="{FF2B5EF4-FFF2-40B4-BE49-F238E27FC236}">
                <a16:creationId xmlns:a16="http://schemas.microsoft.com/office/drawing/2014/main" id="{66889A2C-A5F5-4F80-8AD0-3095B4015868}"/>
              </a:ext>
            </a:extLst>
          </p:cNvPr>
          <p:cNvSpPr txBox="1"/>
          <p:nvPr/>
        </p:nvSpPr>
        <p:spPr>
          <a:xfrm>
            <a:off x="620086" y="1161649"/>
            <a:ext cx="10515600" cy="5970865"/>
          </a:xfrm>
          <a:prstGeom prst="rect">
            <a:avLst/>
          </a:prstGeom>
          <a:noFill/>
        </p:spPr>
        <p:txBody>
          <a:bodyPr wrap="square" rtlCol="0">
            <a:spAutoFit/>
          </a:bodyPr>
          <a:lstStyle/>
          <a:p>
            <a:r>
              <a:rPr lang="en-GB" sz="2000" b="1" dirty="0"/>
              <a:t>To teach our pupils: </a:t>
            </a:r>
          </a:p>
          <a:p>
            <a:pPr marL="285750" indent="-285750">
              <a:lnSpc>
                <a:spcPct val="200000"/>
              </a:lnSpc>
              <a:buFont typeface="Arial" panose="020B0604020202020204" pitchFamily="34" charset="0"/>
              <a:buChar char="•"/>
            </a:pPr>
            <a:r>
              <a:rPr lang="en-GB" sz="2400" dirty="0"/>
              <a:t>How to identify their feelings as well as read others’ facial expressions</a:t>
            </a:r>
          </a:p>
          <a:p>
            <a:pPr marL="285750" indent="-285750">
              <a:lnSpc>
                <a:spcPct val="200000"/>
              </a:lnSpc>
              <a:buFont typeface="Arial" panose="020B0604020202020204" pitchFamily="34" charset="0"/>
              <a:buChar char="•"/>
            </a:pPr>
            <a:r>
              <a:rPr lang="en-GB" sz="2400" dirty="0"/>
              <a:t>Understand how their behaviours can influence others’ thoughts, feelings and behaviours</a:t>
            </a:r>
          </a:p>
          <a:p>
            <a:pPr marL="285750" indent="-285750">
              <a:lnSpc>
                <a:spcPct val="200000"/>
              </a:lnSpc>
              <a:buFont typeface="Arial" panose="020B0604020202020204" pitchFamily="34" charset="0"/>
              <a:buChar char="•"/>
            </a:pPr>
            <a:r>
              <a:rPr lang="en-GB" sz="2400" dirty="0"/>
              <a:t>How to regulate their own feelings and in doing so, develop their own ‘toolbox’ of strategies to self-manage their thoughts and emotions.</a:t>
            </a:r>
          </a:p>
          <a:p>
            <a:pPr marL="285750" indent="-285750">
              <a:lnSpc>
                <a:spcPct val="200000"/>
              </a:lnSpc>
              <a:buFont typeface="Arial" panose="020B0604020202020204" pitchFamily="34" charset="0"/>
              <a:buChar char="•"/>
            </a:pPr>
            <a:r>
              <a:rPr lang="en-GB" sz="2400" dirty="0"/>
              <a:t>Problem solve and find positive solutions to different emotions</a:t>
            </a:r>
          </a:p>
          <a:p>
            <a:pPr>
              <a:lnSpc>
                <a:spcPct val="200000"/>
              </a:lnSpc>
            </a:pPr>
            <a:r>
              <a:rPr lang="en-GB" sz="2800" b="1" dirty="0"/>
              <a:t>The ultimate goal is for </a:t>
            </a:r>
            <a:r>
              <a:rPr lang="en-GB" sz="2800" b="1" u="sng" dirty="0"/>
              <a:t>independent regulation. </a:t>
            </a:r>
            <a:endParaRPr lang="en-GB" u="sng" dirty="0"/>
          </a:p>
          <a:p>
            <a:endParaRPr lang="en-GB" dirty="0"/>
          </a:p>
        </p:txBody>
      </p:sp>
      <p:pic>
        <p:nvPicPr>
          <p:cNvPr id="7" name="Picture 6">
            <a:extLst>
              <a:ext uri="{FF2B5EF4-FFF2-40B4-BE49-F238E27FC236}">
                <a16:creationId xmlns:a16="http://schemas.microsoft.com/office/drawing/2014/main" id="{0E8F94D0-4CE4-48BE-87B8-2E759AEECA2E}"/>
              </a:ext>
            </a:extLst>
          </p:cNvPr>
          <p:cNvPicPr>
            <a:picLocks noChangeAspect="1"/>
          </p:cNvPicPr>
          <p:nvPr/>
        </p:nvPicPr>
        <p:blipFill>
          <a:blip r:embed="rId2"/>
          <a:stretch>
            <a:fillRect/>
          </a:stretch>
        </p:blipFill>
        <p:spPr>
          <a:xfrm>
            <a:off x="9170477" y="3907971"/>
            <a:ext cx="2776365" cy="2300154"/>
          </a:xfrm>
          <a:prstGeom prst="rect">
            <a:avLst/>
          </a:prstGeom>
        </p:spPr>
      </p:pic>
    </p:spTree>
    <p:extLst>
      <p:ext uri="{BB962C8B-B14F-4D97-AF65-F5344CB8AC3E}">
        <p14:creationId xmlns:p14="http://schemas.microsoft.com/office/powerpoint/2010/main" val="177490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39E0-0713-4637-B83C-34CFFA336475}"/>
              </a:ext>
            </a:extLst>
          </p:cNvPr>
          <p:cNvSpPr>
            <a:spLocks noGrp="1"/>
          </p:cNvSpPr>
          <p:nvPr>
            <p:ph type="title"/>
          </p:nvPr>
        </p:nvSpPr>
        <p:spPr>
          <a:xfrm>
            <a:off x="181429" y="637467"/>
            <a:ext cx="11829142" cy="681706"/>
          </a:xfrm>
        </p:spPr>
        <p:txBody>
          <a:bodyPr>
            <a:normAutofit fontScale="90000"/>
          </a:bodyPr>
          <a:lstStyle/>
          <a:p>
            <a:r>
              <a:rPr lang="en-GB" b="1" dirty="0">
                <a:solidFill>
                  <a:srgbClr val="FF0000"/>
                </a:solidFill>
              </a:rPr>
              <a:t>What does it look like in school and how do we use it?</a:t>
            </a:r>
          </a:p>
        </p:txBody>
      </p:sp>
      <p:sp>
        <p:nvSpPr>
          <p:cNvPr id="11" name="TextBox 10">
            <a:extLst>
              <a:ext uri="{FF2B5EF4-FFF2-40B4-BE49-F238E27FC236}">
                <a16:creationId xmlns:a16="http://schemas.microsoft.com/office/drawing/2014/main" id="{CE4F19C0-8C68-420A-BF5F-9B2C7E0B0648}"/>
              </a:ext>
            </a:extLst>
          </p:cNvPr>
          <p:cNvSpPr txBox="1"/>
          <p:nvPr/>
        </p:nvSpPr>
        <p:spPr>
          <a:xfrm>
            <a:off x="573741" y="1819835"/>
            <a:ext cx="11243947" cy="4247317"/>
          </a:xfrm>
          <a:prstGeom prst="rect">
            <a:avLst/>
          </a:prstGeom>
          <a:noFill/>
        </p:spPr>
        <p:txBody>
          <a:bodyPr wrap="square" rtlCol="0">
            <a:spAutoFit/>
          </a:bodyPr>
          <a:lstStyle/>
          <a:p>
            <a:r>
              <a:rPr lang="en-GB" b="1" dirty="0"/>
              <a:t>Children are encouraged to talk about their feelings!</a:t>
            </a:r>
          </a:p>
          <a:p>
            <a:r>
              <a:rPr lang="en-GB" dirty="0"/>
              <a:t>By doing so, this will support their understanding and consolidate their learning further. </a:t>
            </a:r>
          </a:p>
          <a:p>
            <a:endParaRPr lang="en-GB" dirty="0"/>
          </a:p>
          <a:p>
            <a:r>
              <a:rPr lang="en-GB" dirty="0"/>
              <a:t>Our pupils can then decide whether to </a:t>
            </a:r>
            <a:r>
              <a:rPr lang="en-GB" b="1" dirty="0"/>
              <a:t>check in </a:t>
            </a:r>
            <a:r>
              <a:rPr lang="en-GB" dirty="0"/>
              <a:t>with their feelings through the school day. </a:t>
            </a:r>
          </a:p>
          <a:p>
            <a:endParaRPr lang="en-GB" dirty="0"/>
          </a:p>
          <a:p>
            <a:r>
              <a:rPr lang="en-GB" dirty="0"/>
              <a:t>Our staff can support by reminding them of the ‘</a:t>
            </a:r>
            <a:r>
              <a:rPr lang="en-GB" b="1" dirty="0"/>
              <a:t>tools</a:t>
            </a:r>
            <a:r>
              <a:rPr lang="en-GB" dirty="0"/>
              <a:t>’ they could use to help them navigate through their feelings.</a:t>
            </a:r>
          </a:p>
          <a:p>
            <a:endParaRPr lang="en-GB" dirty="0"/>
          </a:p>
          <a:p>
            <a:r>
              <a:rPr lang="en-GB" dirty="0"/>
              <a:t>Here are some examples:</a:t>
            </a:r>
          </a:p>
          <a:p>
            <a:endParaRPr lang="en-GB" dirty="0"/>
          </a:p>
          <a:p>
            <a:pPr marL="285750" indent="-285750">
              <a:buFontTx/>
              <a:buChar char="-"/>
            </a:pPr>
            <a:r>
              <a:rPr lang="en-GB" b="1" dirty="0"/>
              <a:t>Talk to a trusted adult</a:t>
            </a:r>
          </a:p>
          <a:p>
            <a:pPr marL="285750" indent="-285750">
              <a:buFontTx/>
              <a:buChar char="-"/>
            </a:pPr>
            <a:r>
              <a:rPr lang="en-GB" b="1" dirty="0"/>
              <a:t>Belly breathing (deep breathing exercises)</a:t>
            </a:r>
          </a:p>
          <a:p>
            <a:pPr marL="285750" indent="-285750">
              <a:buFontTx/>
              <a:buChar char="-"/>
            </a:pPr>
            <a:r>
              <a:rPr lang="en-GB" b="1" dirty="0"/>
              <a:t>Finding a quiet space to calm down</a:t>
            </a:r>
          </a:p>
          <a:p>
            <a:pPr marL="285750" indent="-285750">
              <a:buFontTx/>
              <a:buChar char="-"/>
            </a:pPr>
            <a:r>
              <a:rPr lang="en-GB" b="1" dirty="0"/>
              <a:t>Drinking water</a:t>
            </a:r>
          </a:p>
          <a:p>
            <a:pPr marL="285750" indent="-285750">
              <a:buFontTx/>
              <a:buChar char="-"/>
            </a:pPr>
            <a:r>
              <a:rPr lang="en-GB" b="1" dirty="0"/>
              <a:t>Movement and/or sensory breaks</a:t>
            </a:r>
          </a:p>
          <a:p>
            <a:pPr marL="285750" indent="-285750">
              <a:buFontTx/>
              <a:buChar char="-"/>
            </a:pPr>
            <a:r>
              <a:rPr lang="en-GB" b="1" dirty="0"/>
              <a:t>Mindful sketching</a:t>
            </a:r>
          </a:p>
        </p:txBody>
      </p:sp>
    </p:spTree>
    <p:extLst>
      <p:ext uri="{BB962C8B-B14F-4D97-AF65-F5344CB8AC3E}">
        <p14:creationId xmlns:p14="http://schemas.microsoft.com/office/powerpoint/2010/main" val="297033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39E0-0713-4637-B83C-34CFFA336475}"/>
              </a:ext>
            </a:extLst>
          </p:cNvPr>
          <p:cNvSpPr>
            <a:spLocks noGrp="1"/>
          </p:cNvSpPr>
          <p:nvPr>
            <p:ph type="title"/>
          </p:nvPr>
        </p:nvSpPr>
        <p:spPr>
          <a:xfrm>
            <a:off x="620086" y="155400"/>
            <a:ext cx="10515600" cy="1325563"/>
          </a:xfrm>
        </p:spPr>
        <p:txBody>
          <a:bodyPr/>
          <a:lstStyle/>
          <a:p>
            <a:r>
              <a:rPr lang="en-GB" b="1" dirty="0">
                <a:solidFill>
                  <a:srgbClr val="FF0000"/>
                </a:solidFill>
              </a:rPr>
              <a:t>The four zones:</a:t>
            </a:r>
          </a:p>
        </p:txBody>
      </p:sp>
      <p:pic>
        <p:nvPicPr>
          <p:cNvPr id="3" name="Picture 2">
            <a:extLst>
              <a:ext uri="{FF2B5EF4-FFF2-40B4-BE49-F238E27FC236}">
                <a16:creationId xmlns:a16="http://schemas.microsoft.com/office/drawing/2014/main" id="{A141C13B-D6EF-445B-831A-55936815B04F}"/>
              </a:ext>
            </a:extLst>
          </p:cNvPr>
          <p:cNvPicPr>
            <a:picLocks noChangeAspect="1"/>
          </p:cNvPicPr>
          <p:nvPr/>
        </p:nvPicPr>
        <p:blipFill>
          <a:blip r:embed="rId2"/>
          <a:stretch>
            <a:fillRect/>
          </a:stretch>
        </p:blipFill>
        <p:spPr>
          <a:xfrm>
            <a:off x="1319492" y="1052870"/>
            <a:ext cx="9116788" cy="5146802"/>
          </a:xfrm>
          <a:prstGeom prst="rect">
            <a:avLst/>
          </a:prstGeom>
        </p:spPr>
      </p:pic>
    </p:spTree>
    <p:extLst>
      <p:ext uri="{BB962C8B-B14F-4D97-AF65-F5344CB8AC3E}">
        <p14:creationId xmlns:p14="http://schemas.microsoft.com/office/powerpoint/2010/main" val="162914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F29BB3-A085-427A-8541-AAFA4ADF03FA}"/>
              </a:ext>
            </a:extLst>
          </p:cNvPr>
          <p:cNvPicPr>
            <a:picLocks noChangeAspect="1"/>
          </p:cNvPicPr>
          <p:nvPr/>
        </p:nvPicPr>
        <p:blipFill>
          <a:blip r:embed="rId2"/>
          <a:stretch>
            <a:fillRect/>
          </a:stretch>
        </p:blipFill>
        <p:spPr>
          <a:xfrm>
            <a:off x="988613" y="2624886"/>
            <a:ext cx="5437584" cy="1555598"/>
          </a:xfrm>
          <a:prstGeom prst="rect">
            <a:avLst/>
          </a:prstGeom>
        </p:spPr>
      </p:pic>
      <p:sp>
        <p:nvSpPr>
          <p:cNvPr id="5" name="Rectangle 4">
            <a:extLst>
              <a:ext uri="{FF2B5EF4-FFF2-40B4-BE49-F238E27FC236}">
                <a16:creationId xmlns:a16="http://schemas.microsoft.com/office/drawing/2014/main" id="{1B2E6708-98F0-405A-9650-856BDD8DF621}"/>
              </a:ext>
            </a:extLst>
          </p:cNvPr>
          <p:cNvSpPr/>
          <p:nvPr/>
        </p:nvSpPr>
        <p:spPr>
          <a:xfrm>
            <a:off x="6852010" y="3858517"/>
            <a:ext cx="4339772" cy="2800767"/>
          </a:xfrm>
          <a:prstGeom prst="rect">
            <a:avLst/>
          </a:prstGeom>
        </p:spPr>
        <p:txBody>
          <a:bodyPr wrap="square">
            <a:spAutoFit/>
          </a:bodyPr>
          <a:lstStyle/>
          <a:p>
            <a:r>
              <a:rPr lang="en-GB" sz="2400" dirty="0">
                <a:latin typeface="+mj-lt"/>
              </a:rPr>
              <a:t>The </a:t>
            </a:r>
            <a:r>
              <a:rPr lang="en-GB" sz="3200" b="1" dirty="0">
                <a:solidFill>
                  <a:srgbClr val="C00000"/>
                </a:solidFill>
                <a:latin typeface="+mj-lt"/>
              </a:rPr>
              <a:t>Red Zone </a:t>
            </a:r>
            <a:r>
              <a:rPr lang="en-GB" sz="2400" dirty="0">
                <a:latin typeface="+mj-lt"/>
              </a:rPr>
              <a:t>is used to describe extremely heightened states of alertness and intense emotions.  A person may be elated or experiencing </a:t>
            </a:r>
            <a:r>
              <a:rPr lang="en-GB" sz="2400" b="1" dirty="0">
                <a:solidFill>
                  <a:srgbClr val="C00000"/>
                </a:solidFill>
                <a:latin typeface="+mj-lt"/>
              </a:rPr>
              <a:t>anger, rage, devastation, or terror when in the Red Zone. </a:t>
            </a:r>
          </a:p>
        </p:txBody>
      </p:sp>
      <p:sp>
        <p:nvSpPr>
          <p:cNvPr id="6" name="Rectangle 5">
            <a:extLst>
              <a:ext uri="{FF2B5EF4-FFF2-40B4-BE49-F238E27FC236}">
                <a16:creationId xmlns:a16="http://schemas.microsoft.com/office/drawing/2014/main" id="{4BBB3FD6-8707-422C-A086-1B4B554CDF8D}"/>
              </a:ext>
            </a:extLst>
          </p:cNvPr>
          <p:cNvSpPr/>
          <p:nvPr/>
        </p:nvSpPr>
        <p:spPr>
          <a:xfrm>
            <a:off x="6458860" y="274628"/>
            <a:ext cx="5225142" cy="3170099"/>
          </a:xfrm>
          <a:prstGeom prst="rect">
            <a:avLst/>
          </a:prstGeom>
        </p:spPr>
        <p:txBody>
          <a:bodyPr wrap="square">
            <a:spAutoFit/>
          </a:bodyPr>
          <a:lstStyle/>
          <a:p>
            <a:r>
              <a:rPr lang="en-GB" sz="2400" b="0" i="0" dirty="0">
                <a:solidFill>
                  <a:srgbClr val="3F3F3F"/>
                </a:solidFill>
                <a:effectLst/>
                <a:latin typeface="+mj-lt"/>
              </a:rPr>
              <a:t>The </a:t>
            </a:r>
            <a:r>
              <a:rPr lang="en-GB" sz="3200" b="1" i="0" dirty="0">
                <a:solidFill>
                  <a:srgbClr val="3F3F3F"/>
                </a:solidFill>
                <a:effectLst/>
                <a:highlight>
                  <a:srgbClr val="FFFF00"/>
                </a:highlight>
                <a:latin typeface="+mj-lt"/>
              </a:rPr>
              <a:t>Yellow Zone</a:t>
            </a:r>
            <a:r>
              <a:rPr lang="en-GB" sz="3200" b="0" i="0" dirty="0">
                <a:solidFill>
                  <a:srgbClr val="3F3F3F"/>
                </a:solidFill>
                <a:effectLst/>
                <a:latin typeface="+mj-lt"/>
              </a:rPr>
              <a:t> </a:t>
            </a:r>
            <a:r>
              <a:rPr lang="en-GB" sz="2400" b="0" i="0" dirty="0">
                <a:solidFill>
                  <a:srgbClr val="3F3F3F"/>
                </a:solidFill>
                <a:effectLst/>
                <a:latin typeface="+mj-lt"/>
              </a:rPr>
              <a:t>is also used to describe a heightened state of alertness and elevated emotions, however one has more control when they are in the Yellow Zone.  A person may be experiencing </a:t>
            </a:r>
            <a:r>
              <a:rPr lang="en-GB" sz="2400" b="1" i="0" dirty="0">
                <a:solidFill>
                  <a:schemeClr val="accent4">
                    <a:lumMod val="50000"/>
                  </a:schemeClr>
                </a:solidFill>
                <a:effectLst/>
                <a:latin typeface="+mj-lt"/>
              </a:rPr>
              <a:t>stress, frustration, anxiety, excitement, silliness, the wiggles, or nervousness when in the Yellow Zone. </a:t>
            </a:r>
            <a:r>
              <a:rPr lang="en-GB" sz="2400" b="0" i="0" dirty="0">
                <a:solidFill>
                  <a:srgbClr val="3F3F3F"/>
                </a:solidFill>
                <a:effectLst/>
                <a:latin typeface="+mj-lt"/>
              </a:rPr>
              <a:t> </a:t>
            </a:r>
            <a:endParaRPr lang="en-GB" sz="2400" dirty="0">
              <a:latin typeface="+mj-lt"/>
            </a:endParaRPr>
          </a:p>
        </p:txBody>
      </p:sp>
      <p:sp>
        <p:nvSpPr>
          <p:cNvPr id="7" name="Rectangle 6">
            <a:extLst>
              <a:ext uri="{FF2B5EF4-FFF2-40B4-BE49-F238E27FC236}">
                <a16:creationId xmlns:a16="http://schemas.microsoft.com/office/drawing/2014/main" id="{819F2CBF-DF3E-4350-8CC5-60484EDA82E2}"/>
              </a:ext>
            </a:extLst>
          </p:cNvPr>
          <p:cNvSpPr/>
          <p:nvPr/>
        </p:nvSpPr>
        <p:spPr>
          <a:xfrm>
            <a:off x="1494971" y="4347405"/>
            <a:ext cx="5109028" cy="2431435"/>
          </a:xfrm>
          <a:prstGeom prst="rect">
            <a:avLst/>
          </a:prstGeom>
        </p:spPr>
        <p:txBody>
          <a:bodyPr wrap="square">
            <a:spAutoFit/>
          </a:bodyPr>
          <a:lstStyle/>
          <a:p>
            <a:r>
              <a:rPr lang="en-GB" sz="2400" dirty="0">
                <a:latin typeface="+mj-lt"/>
              </a:rPr>
              <a:t>The </a:t>
            </a:r>
            <a:r>
              <a:rPr lang="en-GB" sz="3200" b="1" dirty="0">
                <a:solidFill>
                  <a:schemeClr val="accent6">
                    <a:lumMod val="75000"/>
                  </a:schemeClr>
                </a:solidFill>
                <a:latin typeface="+mj-lt"/>
              </a:rPr>
              <a:t>Green Zone </a:t>
            </a:r>
            <a:r>
              <a:rPr lang="en-GB" sz="2400" dirty="0">
                <a:latin typeface="+mj-lt"/>
              </a:rPr>
              <a:t>is used to describe a calm state of alertness. A person may be described as </a:t>
            </a:r>
            <a:r>
              <a:rPr lang="en-GB" sz="2400" b="1" dirty="0">
                <a:solidFill>
                  <a:schemeClr val="accent6">
                    <a:lumMod val="75000"/>
                  </a:schemeClr>
                </a:solidFill>
                <a:latin typeface="+mj-lt"/>
              </a:rPr>
              <a:t>happy, focused, content, or ready to learn</a:t>
            </a:r>
            <a:r>
              <a:rPr lang="en-GB" sz="2400" dirty="0">
                <a:latin typeface="+mj-lt"/>
              </a:rPr>
              <a:t> when in the Green Zone.  This is the zone where optimal learning occurs. </a:t>
            </a:r>
          </a:p>
        </p:txBody>
      </p:sp>
      <p:sp>
        <p:nvSpPr>
          <p:cNvPr id="8" name="Rectangle 7">
            <a:extLst>
              <a:ext uri="{FF2B5EF4-FFF2-40B4-BE49-F238E27FC236}">
                <a16:creationId xmlns:a16="http://schemas.microsoft.com/office/drawing/2014/main" id="{611A395A-C014-4D0A-9CD4-E62B25FF62BB}"/>
              </a:ext>
            </a:extLst>
          </p:cNvPr>
          <p:cNvSpPr/>
          <p:nvPr/>
        </p:nvSpPr>
        <p:spPr>
          <a:xfrm>
            <a:off x="1173671" y="448492"/>
            <a:ext cx="4559471" cy="1692771"/>
          </a:xfrm>
          <a:prstGeom prst="rect">
            <a:avLst/>
          </a:prstGeom>
        </p:spPr>
        <p:txBody>
          <a:bodyPr wrap="square">
            <a:spAutoFit/>
          </a:bodyPr>
          <a:lstStyle/>
          <a:p>
            <a:r>
              <a:rPr lang="en-GB" sz="2400" dirty="0">
                <a:latin typeface="+mj-lt"/>
              </a:rPr>
              <a:t>The </a:t>
            </a:r>
            <a:r>
              <a:rPr lang="en-GB" sz="3200" b="1" dirty="0">
                <a:solidFill>
                  <a:srgbClr val="0070C0"/>
                </a:solidFill>
                <a:latin typeface="+mj-lt"/>
              </a:rPr>
              <a:t>Blue Zone </a:t>
            </a:r>
            <a:r>
              <a:rPr lang="en-GB" sz="2400" dirty="0">
                <a:latin typeface="+mj-lt"/>
              </a:rPr>
              <a:t>is used to describe low states of alertness and down feelings such as when one feels </a:t>
            </a:r>
            <a:r>
              <a:rPr lang="en-GB" sz="2400" b="1" dirty="0">
                <a:solidFill>
                  <a:srgbClr val="0070C0"/>
                </a:solidFill>
                <a:latin typeface="+mj-lt"/>
              </a:rPr>
              <a:t>sad, tired, sick, or bored. </a:t>
            </a:r>
          </a:p>
        </p:txBody>
      </p:sp>
      <p:pic>
        <p:nvPicPr>
          <p:cNvPr id="9" name="Picture 8">
            <a:extLst>
              <a:ext uri="{FF2B5EF4-FFF2-40B4-BE49-F238E27FC236}">
                <a16:creationId xmlns:a16="http://schemas.microsoft.com/office/drawing/2014/main" id="{2D272196-1336-42FA-BD7A-DD9D8838608A}"/>
              </a:ext>
            </a:extLst>
          </p:cNvPr>
          <p:cNvPicPr>
            <a:picLocks noChangeAspect="1"/>
          </p:cNvPicPr>
          <p:nvPr/>
        </p:nvPicPr>
        <p:blipFill>
          <a:blip r:embed="rId3"/>
          <a:stretch>
            <a:fillRect/>
          </a:stretch>
        </p:blipFill>
        <p:spPr>
          <a:xfrm>
            <a:off x="159822" y="448492"/>
            <a:ext cx="828791" cy="1228896"/>
          </a:xfrm>
          <a:prstGeom prst="rect">
            <a:avLst/>
          </a:prstGeom>
        </p:spPr>
      </p:pic>
      <p:pic>
        <p:nvPicPr>
          <p:cNvPr id="10" name="Picture 9">
            <a:extLst>
              <a:ext uri="{FF2B5EF4-FFF2-40B4-BE49-F238E27FC236}">
                <a16:creationId xmlns:a16="http://schemas.microsoft.com/office/drawing/2014/main" id="{635460DA-25BA-4C29-8FB4-81FB5F00C60B}"/>
              </a:ext>
            </a:extLst>
          </p:cNvPr>
          <p:cNvPicPr>
            <a:picLocks noChangeAspect="1"/>
          </p:cNvPicPr>
          <p:nvPr/>
        </p:nvPicPr>
        <p:blipFill>
          <a:blip r:embed="rId4"/>
          <a:stretch>
            <a:fillRect/>
          </a:stretch>
        </p:blipFill>
        <p:spPr>
          <a:xfrm>
            <a:off x="10928675" y="4558795"/>
            <a:ext cx="1124107" cy="1181265"/>
          </a:xfrm>
          <a:prstGeom prst="rect">
            <a:avLst/>
          </a:prstGeom>
        </p:spPr>
      </p:pic>
      <p:pic>
        <p:nvPicPr>
          <p:cNvPr id="12" name="Picture 11">
            <a:extLst>
              <a:ext uri="{FF2B5EF4-FFF2-40B4-BE49-F238E27FC236}">
                <a16:creationId xmlns:a16="http://schemas.microsoft.com/office/drawing/2014/main" id="{3DF4192E-5962-4935-B4D8-096CB77A6DE3}"/>
              </a:ext>
            </a:extLst>
          </p:cNvPr>
          <p:cNvPicPr>
            <a:picLocks noChangeAspect="1"/>
          </p:cNvPicPr>
          <p:nvPr/>
        </p:nvPicPr>
        <p:blipFill>
          <a:blip r:embed="rId5"/>
          <a:stretch>
            <a:fillRect/>
          </a:stretch>
        </p:blipFill>
        <p:spPr>
          <a:xfrm>
            <a:off x="10071305" y="2945514"/>
            <a:ext cx="857370" cy="1066949"/>
          </a:xfrm>
          <a:prstGeom prst="rect">
            <a:avLst/>
          </a:prstGeom>
        </p:spPr>
      </p:pic>
      <p:pic>
        <p:nvPicPr>
          <p:cNvPr id="13" name="Picture 12">
            <a:extLst>
              <a:ext uri="{FF2B5EF4-FFF2-40B4-BE49-F238E27FC236}">
                <a16:creationId xmlns:a16="http://schemas.microsoft.com/office/drawing/2014/main" id="{6C0AEED9-0D0A-43AA-86D9-B89202986113}"/>
              </a:ext>
            </a:extLst>
          </p:cNvPr>
          <p:cNvPicPr>
            <a:picLocks noChangeAspect="1"/>
          </p:cNvPicPr>
          <p:nvPr/>
        </p:nvPicPr>
        <p:blipFill>
          <a:blip r:embed="rId6"/>
          <a:stretch>
            <a:fillRect/>
          </a:stretch>
        </p:blipFill>
        <p:spPr>
          <a:xfrm>
            <a:off x="10939377" y="2944750"/>
            <a:ext cx="876718" cy="1066949"/>
          </a:xfrm>
          <a:prstGeom prst="rect">
            <a:avLst/>
          </a:prstGeom>
        </p:spPr>
      </p:pic>
      <p:pic>
        <p:nvPicPr>
          <p:cNvPr id="14" name="Picture 13">
            <a:extLst>
              <a:ext uri="{FF2B5EF4-FFF2-40B4-BE49-F238E27FC236}">
                <a16:creationId xmlns:a16="http://schemas.microsoft.com/office/drawing/2014/main" id="{7271160E-147D-452A-9199-A63D42786F33}"/>
              </a:ext>
            </a:extLst>
          </p:cNvPr>
          <p:cNvPicPr>
            <a:picLocks noChangeAspect="1"/>
          </p:cNvPicPr>
          <p:nvPr/>
        </p:nvPicPr>
        <p:blipFill>
          <a:blip r:embed="rId7"/>
          <a:stretch>
            <a:fillRect/>
          </a:stretch>
        </p:blipFill>
        <p:spPr>
          <a:xfrm>
            <a:off x="408970" y="5488383"/>
            <a:ext cx="1047896" cy="1181265"/>
          </a:xfrm>
          <a:prstGeom prst="rect">
            <a:avLst/>
          </a:prstGeom>
        </p:spPr>
      </p:pic>
      <p:pic>
        <p:nvPicPr>
          <p:cNvPr id="15" name="Picture 14">
            <a:extLst>
              <a:ext uri="{FF2B5EF4-FFF2-40B4-BE49-F238E27FC236}">
                <a16:creationId xmlns:a16="http://schemas.microsoft.com/office/drawing/2014/main" id="{C73681DB-7167-4F89-8D9E-EEF48547F52D}"/>
              </a:ext>
            </a:extLst>
          </p:cNvPr>
          <p:cNvPicPr>
            <a:picLocks noChangeAspect="1"/>
          </p:cNvPicPr>
          <p:nvPr/>
        </p:nvPicPr>
        <p:blipFill>
          <a:blip r:embed="rId8"/>
          <a:stretch>
            <a:fillRect/>
          </a:stretch>
        </p:blipFill>
        <p:spPr>
          <a:xfrm>
            <a:off x="470891" y="4233826"/>
            <a:ext cx="924054" cy="1181265"/>
          </a:xfrm>
          <a:prstGeom prst="rect">
            <a:avLst/>
          </a:prstGeom>
        </p:spPr>
      </p:pic>
      <p:pic>
        <p:nvPicPr>
          <p:cNvPr id="16" name="Picture 15">
            <a:extLst>
              <a:ext uri="{FF2B5EF4-FFF2-40B4-BE49-F238E27FC236}">
                <a16:creationId xmlns:a16="http://schemas.microsoft.com/office/drawing/2014/main" id="{C372F3F6-5E80-4072-AD6B-70D8B77F78AF}"/>
              </a:ext>
            </a:extLst>
          </p:cNvPr>
          <p:cNvPicPr>
            <a:picLocks noChangeAspect="1"/>
          </p:cNvPicPr>
          <p:nvPr/>
        </p:nvPicPr>
        <p:blipFill>
          <a:blip r:embed="rId9"/>
          <a:stretch>
            <a:fillRect/>
          </a:stretch>
        </p:blipFill>
        <p:spPr>
          <a:xfrm>
            <a:off x="161285" y="1804381"/>
            <a:ext cx="771633" cy="1047896"/>
          </a:xfrm>
          <a:prstGeom prst="rect">
            <a:avLst/>
          </a:prstGeom>
        </p:spPr>
      </p:pic>
      <p:pic>
        <p:nvPicPr>
          <p:cNvPr id="17" name="Picture 16">
            <a:extLst>
              <a:ext uri="{FF2B5EF4-FFF2-40B4-BE49-F238E27FC236}">
                <a16:creationId xmlns:a16="http://schemas.microsoft.com/office/drawing/2014/main" id="{30247041-C1A6-4702-8D44-D9A9BC0BEC59}"/>
              </a:ext>
            </a:extLst>
          </p:cNvPr>
          <p:cNvPicPr>
            <a:picLocks noChangeAspect="1"/>
          </p:cNvPicPr>
          <p:nvPr/>
        </p:nvPicPr>
        <p:blipFill>
          <a:blip r:embed="rId10"/>
          <a:stretch>
            <a:fillRect/>
          </a:stretch>
        </p:blipFill>
        <p:spPr>
          <a:xfrm>
            <a:off x="10916415" y="5740824"/>
            <a:ext cx="1009791" cy="1047896"/>
          </a:xfrm>
          <a:prstGeom prst="rect">
            <a:avLst/>
          </a:prstGeom>
        </p:spPr>
      </p:pic>
    </p:spTree>
    <p:extLst>
      <p:ext uri="{BB962C8B-B14F-4D97-AF65-F5344CB8AC3E}">
        <p14:creationId xmlns:p14="http://schemas.microsoft.com/office/powerpoint/2010/main" val="396174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895C-B6F7-4986-9805-12300A7AFF0F}"/>
              </a:ext>
            </a:extLst>
          </p:cNvPr>
          <p:cNvSpPr>
            <a:spLocks noGrp="1"/>
          </p:cNvSpPr>
          <p:nvPr>
            <p:ph type="title"/>
          </p:nvPr>
        </p:nvSpPr>
        <p:spPr>
          <a:xfrm>
            <a:off x="462428" y="290287"/>
            <a:ext cx="10772775" cy="1658198"/>
          </a:xfrm>
        </p:spPr>
        <p:txBody>
          <a:bodyPr/>
          <a:lstStyle/>
          <a:p>
            <a:r>
              <a:rPr lang="en-GB" b="1" dirty="0">
                <a:solidFill>
                  <a:srgbClr val="FF0000"/>
                </a:solidFill>
              </a:rPr>
              <a:t>Worth remembering…the Red Zone is not a bad zone!</a:t>
            </a:r>
          </a:p>
        </p:txBody>
      </p:sp>
      <p:sp>
        <p:nvSpPr>
          <p:cNvPr id="3" name="Content Placeholder 2">
            <a:extLst>
              <a:ext uri="{FF2B5EF4-FFF2-40B4-BE49-F238E27FC236}">
                <a16:creationId xmlns:a16="http://schemas.microsoft.com/office/drawing/2014/main" id="{81EB1CCE-B5B6-4863-8581-609C79A9FBF0}"/>
              </a:ext>
            </a:extLst>
          </p:cNvPr>
          <p:cNvSpPr>
            <a:spLocks noGrp="1"/>
          </p:cNvSpPr>
          <p:nvPr>
            <p:ph idx="1"/>
          </p:nvPr>
        </p:nvSpPr>
        <p:spPr>
          <a:xfrm>
            <a:off x="462428" y="1825625"/>
            <a:ext cx="4632086" cy="4647746"/>
          </a:xfrm>
        </p:spPr>
        <p:txBody>
          <a:bodyPr>
            <a:normAutofit/>
          </a:bodyPr>
          <a:lstStyle/>
          <a:p>
            <a:pPr marL="0" indent="0">
              <a:lnSpc>
                <a:spcPct val="150000"/>
              </a:lnSpc>
              <a:buNone/>
            </a:pPr>
            <a:r>
              <a:rPr lang="en-GB" dirty="0"/>
              <a:t>In fact, none of the zones are bad! </a:t>
            </a:r>
          </a:p>
          <a:p>
            <a:pPr marL="0" indent="0">
              <a:lnSpc>
                <a:spcPct val="150000"/>
              </a:lnSpc>
              <a:buNone/>
            </a:pPr>
            <a:r>
              <a:rPr lang="en-GB" dirty="0"/>
              <a:t>The feelings of anger, terror, devastation etc are perfectly normal to feel but what matters is </a:t>
            </a:r>
            <a:r>
              <a:rPr lang="en-GB" sz="3200" b="1" dirty="0"/>
              <a:t>how</a:t>
            </a:r>
            <a:r>
              <a:rPr lang="en-GB" dirty="0"/>
              <a:t> children learn to </a:t>
            </a:r>
          </a:p>
          <a:p>
            <a:pPr marL="0" indent="0">
              <a:lnSpc>
                <a:spcPct val="150000"/>
              </a:lnSpc>
              <a:buNone/>
            </a:pPr>
            <a:r>
              <a:rPr lang="en-GB" dirty="0"/>
              <a:t>regulate and manage these strong feelings. </a:t>
            </a:r>
          </a:p>
        </p:txBody>
      </p:sp>
      <p:pic>
        <p:nvPicPr>
          <p:cNvPr id="4" name="Picture 3">
            <a:extLst>
              <a:ext uri="{FF2B5EF4-FFF2-40B4-BE49-F238E27FC236}">
                <a16:creationId xmlns:a16="http://schemas.microsoft.com/office/drawing/2014/main" id="{58CE176B-374F-44CE-B8F7-B2C53CC20A3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5327891" y="2157731"/>
            <a:ext cx="6296904" cy="3419952"/>
          </a:xfrm>
          <a:prstGeom prst="rect">
            <a:avLst/>
          </a:prstGeom>
        </p:spPr>
      </p:pic>
    </p:spTree>
    <p:extLst>
      <p:ext uri="{BB962C8B-B14F-4D97-AF65-F5344CB8AC3E}">
        <p14:creationId xmlns:p14="http://schemas.microsoft.com/office/powerpoint/2010/main" val="25278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B3FC4E-B41F-40BD-BE72-17B2B4B55B40}"/>
              </a:ext>
            </a:extLst>
          </p:cNvPr>
          <p:cNvSpPr>
            <a:spLocks noGrp="1"/>
          </p:cNvSpPr>
          <p:nvPr>
            <p:ph type="title"/>
          </p:nvPr>
        </p:nvSpPr>
        <p:spPr>
          <a:xfrm>
            <a:off x="397128" y="0"/>
            <a:ext cx="11397743" cy="1151393"/>
          </a:xfrm>
        </p:spPr>
        <p:txBody>
          <a:bodyPr>
            <a:normAutofit/>
          </a:bodyPr>
          <a:lstStyle/>
          <a:p>
            <a:r>
              <a:rPr lang="en-GB" b="1" dirty="0">
                <a:solidFill>
                  <a:srgbClr val="FF0000"/>
                </a:solidFill>
              </a:rPr>
              <a:t>How can we use it at home? </a:t>
            </a:r>
          </a:p>
        </p:txBody>
      </p:sp>
      <p:pic>
        <p:nvPicPr>
          <p:cNvPr id="5" name="Picture 4">
            <a:extLst>
              <a:ext uri="{FF2B5EF4-FFF2-40B4-BE49-F238E27FC236}">
                <a16:creationId xmlns:a16="http://schemas.microsoft.com/office/drawing/2014/main" id="{EF665BF3-D430-429A-86F6-B5EDF133425E}"/>
              </a:ext>
            </a:extLst>
          </p:cNvPr>
          <p:cNvPicPr>
            <a:picLocks noChangeAspect="1"/>
          </p:cNvPicPr>
          <p:nvPr/>
        </p:nvPicPr>
        <p:blipFill>
          <a:blip r:embed="rId2"/>
          <a:stretch>
            <a:fillRect/>
          </a:stretch>
        </p:blipFill>
        <p:spPr>
          <a:xfrm>
            <a:off x="1158726" y="978353"/>
            <a:ext cx="4343801" cy="2450647"/>
          </a:xfrm>
          <a:prstGeom prst="rect">
            <a:avLst/>
          </a:prstGeom>
        </p:spPr>
      </p:pic>
      <p:sp>
        <p:nvSpPr>
          <p:cNvPr id="6" name="Title 1">
            <a:extLst>
              <a:ext uri="{FF2B5EF4-FFF2-40B4-BE49-F238E27FC236}">
                <a16:creationId xmlns:a16="http://schemas.microsoft.com/office/drawing/2014/main" id="{B5E8B782-EA34-4890-9172-812668B1A54C}"/>
              </a:ext>
            </a:extLst>
          </p:cNvPr>
          <p:cNvSpPr txBox="1">
            <a:spLocks/>
          </p:cNvSpPr>
          <p:nvPr/>
        </p:nvSpPr>
        <p:spPr>
          <a:xfrm>
            <a:off x="342297" y="3176784"/>
            <a:ext cx="6537473" cy="352581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nSpc>
                <a:spcPct val="220000"/>
              </a:lnSpc>
              <a:buAutoNum type="arabicPeriod"/>
            </a:pPr>
            <a:r>
              <a:rPr lang="en-GB" sz="2400" b="1" dirty="0">
                <a:solidFill>
                  <a:srgbClr val="C00000"/>
                </a:solidFill>
              </a:rPr>
              <a:t>Ask children ‘how are you feeling?’/check in with their feelings.</a:t>
            </a:r>
          </a:p>
          <a:p>
            <a:pPr marL="742950" indent="-742950">
              <a:lnSpc>
                <a:spcPct val="220000"/>
              </a:lnSpc>
              <a:buAutoNum type="arabicPeriod"/>
            </a:pPr>
            <a:r>
              <a:rPr lang="en-GB" sz="2400" b="1" dirty="0">
                <a:solidFill>
                  <a:schemeClr val="accent2">
                    <a:lumMod val="75000"/>
                  </a:schemeClr>
                </a:solidFill>
              </a:rPr>
              <a:t>Identify which zone they are in. ‘Which zone are you in?’</a:t>
            </a:r>
          </a:p>
          <a:p>
            <a:pPr marL="742950" indent="-742950">
              <a:lnSpc>
                <a:spcPct val="220000"/>
              </a:lnSpc>
              <a:buAutoNum type="arabicPeriod"/>
            </a:pPr>
            <a:r>
              <a:rPr lang="en-GB" sz="2400" b="1" dirty="0">
                <a:solidFill>
                  <a:schemeClr val="accent6">
                    <a:lumMod val="75000"/>
                  </a:schemeClr>
                </a:solidFill>
              </a:rPr>
              <a:t>Talk through strategies in their toolbox. </a:t>
            </a:r>
          </a:p>
        </p:txBody>
      </p:sp>
      <p:pic>
        <p:nvPicPr>
          <p:cNvPr id="7" name="Picture 6">
            <a:extLst>
              <a:ext uri="{FF2B5EF4-FFF2-40B4-BE49-F238E27FC236}">
                <a16:creationId xmlns:a16="http://schemas.microsoft.com/office/drawing/2014/main" id="{E255247F-443E-4808-A6D5-5064C1EF796F}"/>
              </a:ext>
            </a:extLst>
          </p:cNvPr>
          <p:cNvPicPr>
            <a:picLocks noChangeAspect="1"/>
          </p:cNvPicPr>
          <p:nvPr/>
        </p:nvPicPr>
        <p:blipFill>
          <a:blip r:embed="rId3"/>
          <a:stretch>
            <a:fillRect/>
          </a:stretch>
        </p:blipFill>
        <p:spPr>
          <a:xfrm>
            <a:off x="7375824" y="3846471"/>
            <a:ext cx="4196092" cy="2856129"/>
          </a:xfrm>
          <a:prstGeom prst="rect">
            <a:avLst/>
          </a:prstGeom>
        </p:spPr>
      </p:pic>
      <p:pic>
        <p:nvPicPr>
          <p:cNvPr id="8" name="Picture 7">
            <a:extLst>
              <a:ext uri="{FF2B5EF4-FFF2-40B4-BE49-F238E27FC236}">
                <a16:creationId xmlns:a16="http://schemas.microsoft.com/office/drawing/2014/main" id="{854E9FBC-1C26-477B-9569-F6C2939EF83E}"/>
              </a:ext>
            </a:extLst>
          </p:cNvPr>
          <p:cNvPicPr>
            <a:picLocks noChangeAspect="1"/>
          </p:cNvPicPr>
          <p:nvPr/>
        </p:nvPicPr>
        <p:blipFill>
          <a:blip r:embed="rId4"/>
          <a:stretch>
            <a:fillRect/>
          </a:stretch>
        </p:blipFill>
        <p:spPr>
          <a:xfrm>
            <a:off x="7214377" y="874041"/>
            <a:ext cx="4357539" cy="2856129"/>
          </a:xfrm>
          <a:prstGeom prst="rect">
            <a:avLst/>
          </a:prstGeom>
        </p:spPr>
      </p:pic>
    </p:spTree>
    <p:extLst>
      <p:ext uri="{BB962C8B-B14F-4D97-AF65-F5344CB8AC3E}">
        <p14:creationId xmlns:p14="http://schemas.microsoft.com/office/powerpoint/2010/main" val="22795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F03A-CA85-4AD2-A7C4-BFD3EB31F388}"/>
              </a:ext>
            </a:extLst>
          </p:cNvPr>
          <p:cNvSpPr>
            <a:spLocks noGrp="1"/>
          </p:cNvSpPr>
          <p:nvPr>
            <p:ph type="title"/>
          </p:nvPr>
        </p:nvSpPr>
        <p:spPr>
          <a:xfrm>
            <a:off x="1548621" y="226363"/>
            <a:ext cx="9090623" cy="2765254"/>
          </a:xfrm>
        </p:spPr>
        <p:txBody>
          <a:bodyPr>
            <a:normAutofit/>
          </a:bodyPr>
          <a:lstStyle/>
          <a:p>
            <a:pPr algn="ctr"/>
            <a:endParaRPr lang="en-US" dirty="0">
              <a:cs typeface="Calibri Light"/>
            </a:endParaRPr>
          </a:p>
        </p:txBody>
      </p:sp>
      <p:pic>
        <p:nvPicPr>
          <p:cNvPr id="6" name="Picture 5">
            <a:extLst>
              <a:ext uri="{FF2B5EF4-FFF2-40B4-BE49-F238E27FC236}">
                <a16:creationId xmlns:a16="http://schemas.microsoft.com/office/drawing/2014/main" id="{417A3AB2-C72B-45DB-BF8C-06C0A71C6308}"/>
              </a:ext>
            </a:extLst>
          </p:cNvPr>
          <p:cNvPicPr>
            <a:picLocks noChangeAspect="1"/>
          </p:cNvPicPr>
          <p:nvPr/>
        </p:nvPicPr>
        <p:blipFill>
          <a:blip r:embed="rId2"/>
          <a:stretch>
            <a:fillRect/>
          </a:stretch>
        </p:blipFill>
        <p:spPr>
          <a:xfrm>
            <a:off x="2495820" y="2099788"/>
            <a:ext cx="7204895" cy="4075288"/>
          </a:xfrm>
          <a:prstGeom prst="rect">
            <a:avLst/>
          </a:prstGeom>
        </p:spPr>
      </p:pic>
    </p:spTree>
    <p:extLst>
      <p:ext uri="{BB962C8B-B14F-4D97-AF65-F5344CB8AC3E}">
        <p14:creationId xmlns:p14="http://schemas.microsoft.com/office/powerpoint/2010/main" val="346534602"/>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02AEE24E429841B4638BC09AFBAB0E" ma:contentTypeVersion="14" ma:contentTypeDescription="Create a new document." ma:contentTypeScope="" ma:versionID="31ce6ab0374fd081af89288ee80ab7a2">
  <xsd:schema xmlns:xsd="http://www.w3.org/2001/XMLSchema" xmlns:xs="http://www.w3.org/2001/XMLSchema" xmlns:p="http://schemas.microsoft.com/office/2006/metadata/properties" xmlns:ns3="2abe12e5-6933-4123-bc4b-5d650fe33195" xmlns:ns4="7340b378-1abb-4b12-a77c-dea98207ec75" targetNamespace="http://schemas.microsoft.com/office/2006/metadata/properties" ma:root="true" ma:fieldsID="dddd84b585aa5c08a39fe6d58c2c7bb6" ns3:_="" ns4:_="">
    <xsd:import namespace="2abe12e5-6933-4123-bc4b-5d650fe33195"/>
    <xsd:import namespace="7340b378-1abb-4b12-a77c-dea98207ec7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be12e5-6933-4123-bc4b-5d650fe331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40b378-1abb-4b12-a77c-dea98207ec7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1EF9AC-A904-44A5-910C-E79D67825E72}">
  <ds:schemaRefs>
    <ds:schemaRef ds:uri="http://schemas.microsoft.com/office/2006/documentManagement/types"/>
    <ds:schemaRef ds:uri="http://purl.org/dc/dcmitype/"/>
    <ds:schemaRef ds:uri="7340b378-1abb-4b12-a77c-dea98207ec75"/>
    <ds:schemaRef ds:uri="http://purl.org/dc/elements/1.1/"/>
    <ds:schemaRef ds:uri="http://purl.org/dc/terms/"/>
    <ds:schemaRef ds:uri="http://schemas.microsoft.com/office/infopath/2007/PartnerControls"/>
    <ds:schemaRef ds:uri="http://schemas.microsoft.com/office/2006/metadata/properties"/>
    <ds:schemaRef ds:uri="2abe12e5-6933-4123-bc4b-5d650fe33195"/>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5E5A88-8BF2-434C-A966-D79B7FD80DCC}">
  <ds:schemaRefs>
    <ds:schemaRef ds:uri="http://schemas.microsoft.com/sharepoint/v3/contenttype/forms"/>
  </ds:schemaRefs>
</ds:datastoreItem>
</file>

<file path=customXml/itemProps3.xml><?xml version="1.0" encoding="utf-8"?>
<ds:datastoreItem xmlns:ds="http://schemas.openxmlformats.org/officeDocument/2006/customXml" ds:itemID="{78EE601E-5A53-4402-9168-3EBA4CFFA0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be12e5-6933-4123-bc4b-5d650fe33195"/>
    <ds:schemaRef ds:uri="7340b378-1abb-4b12-a77c-dea98207ec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Metropolitan</Template>
  <TotalTime>3831</TotalTime>
  <Words>546</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 Light</vt:lpstr>
      <vt:lpstr>Metropolitan</vt:lpstr>
      <vt:lpstr>Parents Guide to:  Zones of Regulation</vt:lpstr>
      <vt:lpstr>What is it? The Zones of Regulation is an approach which supports children in managing their feelings.  By categorising the different ways we can feel and states of alertness, children can be supported to identify their own feelings and understand how their feelings can then affect their behaviour. </vt:lpstr>
      <vt:lpstr>Why do we use it?</vt:lpstr>
      <vt:lpstr>What does it look like in school and how do we use it?</vt:lpstr>
      <vt:lpstr>The four zones:</vt:lpstr>
      <vt:lpstr>PowerPoint Presentation</vt:lpstr>
      <vt:lpstr>Worth remembering…the Red Zone is not a bad zone!</vt:lpstr>
      <vt:lpstr>How can we use it at home?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Guide to:  Zones of Regulation</dc:title>
  <dc:creator>Myling Tang</dc:creator>
  <cp:lastModifiedBy>Leanne Ashton</cp:lastModifiedBy>
  <cp:revision>30</cp:revision>
  <dcterms:created xsi:type="dcterms:W3CDTF">2021-09-25T07:16:05Z</dcterms:created>
  <dcterms:modified xsi:type="dcterms:W3CDTF">2025-07-03T11:01:24Z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0x0101005302AEE24E429841B4638BC09AFBAB0E</vt:lpwstr>
  </property>
</Properties>
</file>